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6" roundtripDataSignature="AMtx7mhUKczI33UIOPRs3mdc8vwjUMyy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23" d="100"/>
          <a:sy n="23" d="100"/>
        </p:scale>
        <p:origin x="-20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5627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431590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372867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809340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157722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157722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4284989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918888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886286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830777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028349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459523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298" y="223009"/>
            <a:ext cx="1308102" cy="137089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60000"/>
          </a:schemeClr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/>
          <p:nvPr/>
        </p:nvSpPr>
        <p:spPr>
          <a:xfrm>
            <a:off x="15659100" y="114300"/>
            <a:ext cx="2628900" cy="10515600"/>
          </a:xfrm>
          <a:prstGeom prst="rect">
            <a:avLst/>
          </a:prstGeom>
          <a:solidFill>
            <a:srgbClr val="F6F6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2080438" y="2743200"/>
            <a:ext cx="11844130" cy="5909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solidFill>
                  <a:srgbClr val="00B050"/>
                </a:solidFill>
                <a:latin typeface="Cambria"/>
                <a:ea typeface="Cambria"/>
                <a:cs typeface="Cambria"/>
                <a:sym typeface="Cambria"/>
              </a:rPr>
              <a:t>UNIT – I DIVERSITY IN THE LIVING WORLD</a:t>
            </a:r>
          </a:p>
          <a:p>
            <a:pPr lvl="0" algn="ctr"/>
            <a:r>
              <a:rPr lang="en-US" sz="4800" b="1" dirty="0" smtClean="0">
                <a:solidFill>
                  <a:srgbClr val="FFFF00"/>
                </a:solidFill>
                <a:latin typeface="Cambria"/>
                <a:ea typeface="Cambria"/>
                <a:cs typeface="Cambria"/>
                <a:sym typeface="Cambria"/>
              </a:rPr>
              <a:t>CHAPTER 1 – The Living World</a:t>
            </a:r>
          </a:p>
          <a:p>
            <a:pPr lvl="0" algn="ctr"/>
            <a:r>
              <a:rPr lang="en-US" sz="6600" b="1" dirty="0" smtClean="0">
                <a:solidFill>
                  <a:srgbClr val="00B0F0"/>
                </a:solidFill>
                <a:latin typeface="Cambria"/>
                <a:ea typeface="Cambria"/>
                <a:cs typeface="Cambria"/>
                <a:sym typeface="Cambria"/>
              </a:rPr>
              <a:t>Taxonomic </a:t>
            </a:r>
            <a:r>
              <a:rPr lang="en-US" sz="6600" b="1" dirty="0" smtClean="0">
                <a:solidFill>
                  <a:srgbClr val="00B0F0"/>
                </a:solidFill>
                <a:latin typeface="Cambria"/>
                <a:ea typeface="Cambria"/>
                <a:cs typeface="Cambria"/>
                <a:sym typeface="Cambria"/>
              </a:rPr>
              <a:t>Categories</a:t>
            </a:r>
            <a:endParaRPr sz="6600" b="1" i="0" u="none" strike="noStrike" cap="none">
              <a:solidFill>
                <a:srgbClr val="00B0F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6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6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9"/>
          <p:cNvSpPr/>
          <p:nvPr/>
        </p:nvSpPr>
        <p:spPr>
          <a:xfrm>
            <a:off x="0" y="9258300"/>
            <a:ext cx="18288001" cy="1035566"/>
          </a:xfrm>
          <a:prstGeom prst="rect">
            <a:avLst/>
          </a:prstGeom>
          <a:solidFill>
            <a:srgbClr val="FFDE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9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9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47900" y="800100"/>
            <a:ext cx="1287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SPECIES</a:t>
            </a:r>
            <a:endParaRPr lang="en-US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2209800" y="3086100"/>
            <a:ext cx="146685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The most specific taxonomic category, representing a group of organisms that can interbreed and produce fertile offspring. Each species has a unique scientific name based on binomial nomenclature (e.g., </a:t>
            </a:r>
            <a:r>
              <a:rPr lang="en-US" sz="6000" dirty="0" err="1" smtClean="0"/>
              <a:t>Panthera</a:t>
            </a:r>
            <a:r>
              <a:rPr lang="en-US" sz="6000" dirty="0" smtClean="0"/>
              <a:t> </a:t>
            </a:r>
            <a:r>
              <a:rPr lang="en-US" sz="6000" dirty="0" err="1" smtClean="0"/>
              <a:t>leo</a:t>
            </a:r>
            <a:r>
              <a:rPr lang="en-US" sz="6000" dirty="0" smtClean="0"/>
              <a:t> for lions).</a:t>
            </a:r>
            <a:endParaRPr lang="en-US" sz="6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0"/>
          <p:cNvSpPr/>
          <p:nvPr/>
        </p:nvSpPr>
        <p:spPr>
          <a:xfrm>
            <a:off x="0" y="9258300"/>
            <a:ext cx="18288001" cy="1035566"/>
          </a:xfrm>
          <a:prstGeom prst="rect">
            <a:avLst/>
          </a:prstGeom>
          <a:solidFill>
            <a:srgbClr val="FFDE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0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0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00300" y="762000"/>
            <a:ext cx="1287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TAXONOMIC CATEGORIES</a:t>
            </a:r>
            <a:endParaRPr lang="en-US" sz="6000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3086100"/>
            <a:ext cx="159639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* Classification involves hierarchy of steps.</a:t>
            </a:r>
          </a:p>
          <a:p>
            <a:r>
              <a:rPr lang="en-US" sz="4000" dirty="0" smtClean="0"/>
              <a:t>* Each step represents a Rank or Category.</a:t>
            </a:r>
          </a:p>
          <a:p>
            <a:pPr>
              <a:buFont typeface="Arial" charset="0"/>
              <a:buChar char="•"/>
            </a:pPr>
            <a:r>
              <a:rPr lang="en-US" sz="4000" dirty="0" smtClean="0"/>
              <a:t> Category is the part of overall taxonomic arrangements – Taxonomic                       </a:t>
            </a:r>
          </a:p>
          <a:p>
            <a:r>
              <a:rPr lang="en-US" sz="4000" dirty="0" smtClean="0"/>
              <a:t> </a:t>
            </a:r>
            <a:r>
              <a:rPr lang="en-US" sz="4000" dirty="0" smtClean="0"/>
              <a:t>   Categories.</a:t>
            </a:r>
          </a:p>
          <a:p>
            <a:pPr>
              <a:buFont typeface="Arial" charset="0"/>
              <a:buChar char="•"/>
            </a:pPr>
            <a:r>
              <a:rPr lang="en-US" sz="4000" dirty="0" smtClean="0"/>
              <a:t> All categories together constitute Taxonomic Hierarchy.</a:t>
            </a:r>
          </a:p>
          <a:p>
            <a:pPr>
              <a:buFont typeface="Arial" charset="0"/>
              <a:buChar char="•"/>
            </a:pPr>
            <a:r>
              <a:rPr lang="en-US" sz="4000" dirty="0" smtClean="0"/>
              <a:t> Each category is referred to as Unit Of Classification.</a:t>
            </a:r>
          </a:p>
          <a:p>
            <a:pPr>
              <a:buFont typeface="Arial" charset="0"/>
              <a:buChar char="•"/>
            </a:pPr>
            <a:r>
              <a:rPr lang="en-US" sz="4000" dirty="0" smtClean="0"/>
              <a:t> Hierarchical Organization: Taxonomic categories are organized in a hierarchical manner, with each category becoming more specific as we move down the hierarchy.</a:t>
            </a:r>
            <a:endParaRPr lang="en-US" sz="4000" dirty="0" smtClean="0"/>
          </a:p>
          <a:p>
            <a:pPr>
              <a:buFont typeface="Arial" charset="0"/>
              <a:buChar char="•"/>
            </a:pPr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47900" y="800100"/>
            <a:ext cx="1287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TAXONOMY</a:t>
            </a:r>
            <a:endParaRPr lang="en-US" sz="6000" dirty="0"/>
          </a:p>
        </p:txBody>
      </p:sp>
      <p:sp>
        <p:nvSpPr>
          <p:cNvPr id="10" name="TextBox 9"/>
          <p:cNvSpPr txBox="1"/>
          <p:nvPr/>
        </p:nvSpPr>
        <p:spPr>
          <a:xfrm>
            <a:off x="2209800" y="3086100"/>
            <a:ext cx="146685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Taxonomy is the science of classifying and naming organisms based on their characteristics, relationships, and evolutionary history.</a:t>
            </a:r>
            <a:endParaRPr lang="en-US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73725"/>
          </a:srgb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3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47900" y="800100"/>
            <a:ext cx="1287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KINGDOM</a:t>
            </a:r>
            <a:endParaRPr lang="en-US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2209800" y="3086100"/>
            <a:ext cx="146685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The highest taxonomic category, where organisms are grouped based on their fundamental characteristics. The five kingdoms are </a:t>
            </a:r>
            <a:r>
              <a:rPr lang="en-US" sz="5400" dirty="0" err="1" smtClean="0"/>
              <a:t>Monera</a:t>
            </a:r>
            <a:r>
              <a:rPr lang="en-US" sz="5400" dirty="0" smtClean="0"/>
              <a:t>, </a:t>
            </a:r>
            <a:r>
              <a:rPr lang="en-US" sz="5400" dirty="0" err="1" smtClean="0"/>
              <a:t>Protista</a:t>
            </a:r>
            <a:r>
              <a:rPr lang="en-US" sz="5400" dirty="0" smtClean="0"/>
              <a:t>, Fungi, </a:t>
            </a:r>
            <a:r>
              <a:rPr lang="en-US" sz="5400" dirty="0" err="1" smtClean="0"/>
              <a:t>Plantae</a:t>
            </a:r>
            <a:r>
              <a:rPr lang="en-US" sz="5400" dirty="0" smtClean="0"/>
              <a:t>, and </a:t>
            </a:r>
            <a:r>
              <a:rPr lang="en-US" sz="5400" dirty="0" err="1" smtClean="0"/>
              <a:t>Animalia</a:t>
            </a:r>
            <a:r>
              <a:rPr lang="en-US" sz="5400" dirty="0" smtClean="0"/>
              <a:t>.</a:t>
            </a:r>
            <a:endParaRPr lang="en-US"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/>
          <p:nvPr/>
        </p:nvSpPr>
        <p:spPr>
          <a:xfrm>
            <a:off x="7284019" y="9251434"/>
            <a:ext cx="110039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4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47900" y="800100"/>
            <a:ext cx="1287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PHYLUM / DIVISION</a:t>
            </a:r>
            <a:endParaRPr lang="en-US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2209800" y="3086100"/>
            <a:ext cx="146685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The next level of classification after kingdom, where organisms within a kingdom are further divided based on shared characteristics. Examples include </a:t>
            </a:r>
            <a:r>
              <a:rPr lang="en-US" sz="6000" dirty="0" err="1" smtClean="0"/>
              <a:t>Chordata</a:t>
            </a:r>
            <a:r>
              <a:rPr lang="en-US" sz="6000" dirty="0" smtClean="0"/>
              <a:t>, </a:t>
            </a:r>
            <a:r>
              <a:rPr lang="en-US" sz="6000" dirty="0" err="1" smtClean="0"/>
              <a:t>Arthropoda</a:t>
            </a:r>
            <a:r>
              <a:rPr lang="en-US" sz="6000" dirty="0" smtClean="0"/>
              <a:t>, </a:t>
            </a:r>
            <a:r>
              <a:rPr lang="en-US" sz="6000" dirty="0" err="1" smtClean="0"/>
              <a:t>Bryophyta</a:t>
            </a:r>
            <a:r>
              <a:rPr lang="en-US" sz="6000" dirty="0" smtClean="0"/>
              <a:t>, and </a:t>
            </a:r>
            <a:r>
              <a:rPr lang="en-US" sz="6000" dirty="0" err="1" smtClean="0"/>
              <a:t>Coniferophyta</a:t>
            </a:r>
            <a:r>
              <a:rPr lang="en-US" sz="6000" dirty="0" smtClean="0"/>
              <a:t>.</a:t>
            </a:r>
            <a:endParaRPr lang="en-US" sz="6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46666"/>
          </a:srgbClr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5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5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47900" y="800100"/>
            <a:ext cx="1287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CLASS</a:t>
            </a:r>
            <a:endParaRPr lang="en-US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2209800" y="3086100"/>
            <a:ext cx="146685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Further subdivision of phylum/division, where organisms sharing common characteristics are grouped together. Examples include </a:t>
            </a:r>
            <a:r>
              <a:rPr lang="en-US" sz="6000" dirty="0" err="1" smtClean="0"/>
              <a:t>Mammalia</a:t>
            </a:r>
            <a:r>
              <a:rPr lang="en-US" sz="6000" dirty="0" smtClean="0"/>
              <a:t>, </a:t>
            </a:r>
            <a:r>
              <a:rPr lang="en-US" sz="6000" dirty="0" err="1" smtClean="0"/>
              <a:t>Insecta</a:t>
            </a:r>
            <a:r>
              <a:rPr lang="en-US" sz="6000" dirty="0" smtClean="0"/>
              <a:t>, Aves, and </a:t>
            </a:r>
            <a:r>
              <a:rPr lang="en-US" sz="6000" dirty="0" err="1" smtClean="0"/>
              <a:t>Reptilia</a:t>
            </a:r>
            <a:r>
              <a:rPr lang="en-US" sz="6000" dirty="0" smtClean="0"/>
              <a:t>.</a:t>
            </a:r>
            <a:endParaRPr lang="en-US" sz="6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6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6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47900" y="800100"/>
            <a:ext cx="1287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ORDER</a:t>
            </a:r>
            <a:endParaRPr lang="en-US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2209800" y="3086100"/>
            <a:ext cx="146685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The next level of classification, where organisms within a class are categorized based on similarities. Examples include </a:t>
            </a:r>
            <a:r>
              <a:rPr lang="en-US" sz="6000" dirty="0" err="1" smtClean="0"/>
              <a:t>Carnivora</a:t>
            </a:r>
            <a:r>
              <a:rPr lang="en-US" sz="6000" dirty="0" smtClean="0"/>
              <a:t>, </a:t>
            </a:r>
            <a:r>
              <a:rPr lang="en-US" sz="6000" dirty="0" err="1" smtClean="0"/>
              <a:t>Coleoptera</a:t>
            </a:r>
            <a:r>
              <a:rPr lang="en-US" sz="6000" dirty="0" smtClean="0"/>
              <a:t>, </a:t>
            </a:r>
            <a:r>
              <a:rPr lang="en-US" sz="6000" dirty="0" err="1" smtClean="0"/>
              <a:t>Rodentia</a:t>
            </a:r>
            <a:r>
              <a:rPr lang="en-US" sz="6000" dirty="0" smtClean="0"/>
              <a:t>, and Primates.</a:t>
            </a:r>
            <a:endParaRPr lang="en-US" sz="6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"/>
          <p:cNvSpPr/>
          <p:nvPr/>
        </p:nvSpPr>
        <p:spPr>
          <a:xfrm>
            <a:off x="0" y="9258300"/>
            <a:ext cx="10983600" cy="1035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7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7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47900" y="800100"/>
            <a:ext cx="1287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FAMILY</a:t>
            </a:r>
            <a:endParaRPr lang="en-US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2209800" y="3086100"/>
            <a:ext cx="146685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Classification category above genus, consisting of related genera. Examples include </a:t>
            </a:r>
            <a:r>
              <a:rPr lang="en-US" sz="6000" dirty="0" err="1" smtClean="0"/>
              <a:t>Felidae</a:t>
            </a:r>
            <a:r>
              <a:rPr lang="en-US" sz="6000" dirty="0" smtClean="0"/>
              <a:t>, </a:t>
            </a:r>
            <a:r>
              <a:rPr lang="en-US" sz="6000" dirty="0" err="1" smtClean="0"/>
              <a:t>Canidae</a:t>
            </a:r>
            <a:r>
              <a:rPr lang="en-US" sz="6000" dirty="0" smtClean="0"/>
              <a:t>, </a:t>
            </a:r>
            <a:r>
              <a:rPr lang="en-US" sz="6000" dirty="0" err="1" smtClean="0"/>
              <a:t>Rosaceae</a:t>
            </a:r>
            <a:r>
              <a:rPr lang="en-US" sz="6000" dirty="0" smtClean="0"/>
              <a:t>, and </a:t>
            </a:r>
            <a:r>
              <a:rPr lang="en-US" sz="6000" dirty="0" err="1" smtClean="0"/>
              <a:t>Poaceae</a:t>
            </a:r>
            <a:r>
              <a:rPr lang="en-US" sz="6000" dirty="0" smtClean="0"/>
              <a:t>.</a:t>
            </a:r>
            <a:endParaRPr lang="en-US" sz="6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8"/>
          <p:cNvSpPr/>
          <p:nvPr/>
        </p:nvSpPr>
        <p:spPr>
          <a:xfrm>
            <a:off x="0" y="9258300"/>
            <a:ext cx="1828800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8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8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47900" y="800100"/>
            <a:ext cx="1287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GENUS</a:t>
            </a:r>
            <a:endParaRPr lang="en-US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2209800" y="3086100"/>
            <a:ext cx="146685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A group of closely related species that share common characteristics. Examples include </a:t>
            </a:r>
            <a:r>
              <a:rPr lang="en-US" sz="6000" dirty="0" err="1" smtClean="0"/>
              <a:t>Panthera</a:t>
            </a:r>
            <a:r>
              <a:rPr lang="en-US" sz="6000" dirty="0" smtClean="0"/>
              <a:t>, </a:t>
            </a:r>
            <a:r>
              <a:rPr lang="en-US" sz="6000" dirty="0" err="1" smtClean="0"/>
              <a:t>Canis</a:t>
            </a:r>
            <a:r>
              <a:rPr lang="en-US" sz="6000" dirty="0" smtClean="0"/>
              <a:t>, Rosa, and </a:t>
            </a:r>
            <a:r>
              <a:rPr lang="en-US" sz="6000" dirty="0" err="1" smtClean="0"/>
              <a:t>Zea</a:t>
            </a:r>
            <a:r>
              <a:rPr lang="en-US" sz="6000" dirty="0" smtClean="0"/>
              <a:t>.</a:t>
            </a:r>
            <a:endParaRPr lang="en-US" sz="6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330</Words>
  <Application>Microsoft Office PowerPoint</Application>
  <PresentationFormat>Custom</PresentationFormat>
  <Paragraphs>39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GOD GIFT</cp:lastModifiedBy>
  <cp:revision>19</cp:revision>
  <dcterms:created xsi:type="dcterms:W3CDTF">2006-08-16T00:00:00Z</dcterms:created>
  <dcterms:modified xsi:type="dcterms:W3CDTF">2023-05-30T18:37:02Z</dcterms:modified>
</cp:coreProperties>
</file>